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84" r:id="rId3"/>
    <p:sldId id="282" r:id="rId4"/>
    <p:sldId id="283" r:id="rId5"/>
    <p:sldId id="268" r:id="rId6"/>
    <p:sldId id="269" r:id="rId7"/>
    <p:sldId id="257" r:id="rId8"/>
    <p:sldId id="258" r:id="rId9"/>
    <p:sldId id="263" r:id="rId10"/>
    <p:sldId id="287" r:id="rId11"/>
    <p:sldId id="286" r:id="rId12"/>
    <p:sldId id="270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50" autoAdjust="0"/>
  </p:normalViewPr>
  <p:slideViewPr>
    <p:cSldViewPr>
      <p:cViewPr varScale="1">
        <p:scale>
          <a:sx n="106" d="100"/>
          <a:sy n="106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CECE36-3E96-DF4D-AA69-23E62E1888B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96A1C-2084-DB41-AD9E-03C51FDA0C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688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A5654B-AFED-4C7C-A706-B423E5651131}" type="datetimeFigureOut">
              <a:rPr lang="en-CA" smtClean="0"/>
              <a:pPr/>
              <a:t>2012-04-23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78F2DAA-1863-461B-9706-6A49E8EBFDAE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mailto:marjan.etemadi@gov.bc.ca" TargetMode="External"/><Relationship Id="rId3" Type="http://schemas.openxmlformats.org/officeDocument/2006/relationships/hyperlink" Target="mailto:charles.short@gov.bc.ca" TargetMode="External"/><Relationship Id="rId7" Type="http://schemas.openxmlformats.org/officeDocument/2006/relationships/hyperlink" Target="mailto:keeva.kehler@gov.bc.ca" TargetMode="External"/><Relationship Id="rId2" Type="http://schemas.openxmlformats.org/officeDocument/2006/relationships/hyperlink" Target="mailto:allan.lidstone@gov.bc.c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sally.cargill@gov.bc.ca" TargetMode="External"/><Relationship Id="rId5" Type="http://schemas.openxmlformats.org/officeDocument/2006/relationships/hyperlink" Target="mailto:steve.kachanoski@gov.bc.ca" TargetMode="External"/><Relationship Id="rId4" Type="http://schemas.openxmlformats.org/officeDocument/2006/relationships/hyperlink" Target="mailto:berry.wijdeven@gov.bc.ca" TargetMode="External"/><Relationship Id="rId9" Type="http://schemas.openxmlformats.org/officeDocument/2006/relationships/hyperlink" Target="mailto:bill.zinovich@gov.bc.ca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mcargil\Dropbox\17-Photos\MaPP approved photos - sized for web 576x350px\coonstripe-shrimp-map-43-(2)-576x350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869160"/>
            <a:ext cx="3024336" cy="183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smcargil\Dropbox\17-Photos\MaPP approved photos - sized for web 576x350px\Black-oystercatcher1-map-23-or-gen-576x35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420888"/>
            <a:ext cx="2861705" cy="17388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C:\Users\smcargil\Dropbox\17-Photos\MaPP approved photos - sized for web 576x350px\Gooseneck-barnacles-and-mussels-576x350px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4365104"/>
            <a:ext cx="2980207" cy="1810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Users\smcargil\Dropbox\17-Photos\MaPP approved photos - sized for web 576x350px\starfish-on-rock-orange_batstar-576x350p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5323650"/>
            <a:ext cx="2232248" cy="1356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C:\Users\smcargil\Dropbox\17-Photos\MaPP approved photos - sized for web 576x350px\sealions-576x350px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07904" y="4149080"/>
            <a:ext cx="2743200" cy="1666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5" name="Picture 11" descr="C:\Users\smcargil\Dropbox\17-Photos\MaPP approved photos - sized for web 576x350px\someguyinmasset_fishing_rod_coast_576x350px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26782" y="2492896"/>
            <a:ext cx="3217218" cy="19549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C:\Users\smcargil\Dropbox\17-Photos\MaPP approved photos - sized for web 576x350px\someguyinmasset_fishing_boat_sunset_576x350px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75856" y="2636912"/>
            <a:ext cx="2592288" cy="15751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11560" y="692696"/>
            <a:ext cx="7851648" cy="1872208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dirty="0" smtClean="0"/>
              <a:t>Marine Planning in British Columbia</a:t>
            </a:r>
            <a:br>
              <a:rPr lang="en-US" sz="4000" dirty="0" smtClean="0"/>
            </a:br>
            <a:r>
              <a:rPr lang="en-US" sz="2400" dirty="0" smtClean="0"/>
              <a:t>Charlie Short – </a:t>
            </a:r>
            <a:r>
              <a:rPr lang="en-US" sz="2400" dirty="0" smtClean="0"/>
              <a:t>Manager, Marine </a:t>
            </a:r>
            <a:r>
              <a:rPr lang="en-US" sz="2400" dirty="0" smtClean="0"/>
              <a:t>Initiatives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Ministry of Forests, Lands and Natural Resource Operations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908720"/>
            <a:ext cx="409619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Presentation Overview</a:t>
            </a:r>
            <a:endParaRPr lang="en-CA" sz="3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525" y="1557338"/>
            <a:ext cx="8772971" cy="4924425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Overview of jurisdiction and roles of responsible governments</a:t>
            </a: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en-US" sz="2400" dirty="0">
              <a:solidFill>
                <a:srgbClr val="FFFFFF"/>
              </a:solidFill>
              <a:latin typeface="+mj-lt"/>
            </a:endParaRP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What role does the province play in marine planning</a:t>
            </a: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en-US" sz="2400" dirty="0">
              <a:solidFill>
                <a:srgbClr val="FFFFFF"/>
              </a:solidFill>
              <a:latin typeface="+mj-lt"/>
            </a:endParaRP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Marine Planning Partnership for the North Pacific Coast (</a:t>
            </a:r>
            <a:r>
              <a:rPr lang="en-US" sz="2400" dirty="0" err="1" smtClean="0">
                <a:solidFill>
                  <a:srgbClr val="FFFFFF"/>
                </a:solidFill>
                <a:latin typeface="+mj-lt"/>
              </a:rPr>
              <a:t>MaPP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)</a:t>
            </a: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endParaRPr lang="en-US" sz="2400" dirty="0">
              <a:solidFill>
                <a:srgbClr val="FFFFFF"/>
              </a:solidFill>
              <a:latin typeface="+mj-lt"/>
            </a:endParaRPr>
          </a:p>
          <a:p>
            <a:pPr marL="457200" indent="-457200" algn="l">
              <a:lnSpc>
                <a:spcPct val="110000"/>
              </a:lnSpc>
              <a:spcBef>
                <a:spcPct val="0"/>
              </a:spcBef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Other Marine Planning Initiatives – lay of the land</a:t>
            </a:r>
          </a:p>
        </p:txBody>
      </p:sp>
    </p:spTree>
    <p:extLst>
      <p:ext uri="{BB962C8B-B14F-4D97-AF65-F5344CB8AC3E}">
        <p14:creationId xmlns="" xmlns:p14="http://schemas.microsoft.com/office/powerpoint/2010/main" val="263881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7" y="908720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What is the Province’s Jurisdiction in the Marine </a:t>
            </a:r>
          </a:p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Environment?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560" y="3717032"/>
            <a:ext cx="7992888" cy="270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Province has legislative jurisdiction over public ‘crown’ coastal lands, </a:t>
            </a:r>
            <a:r>
              <a:rPr lang="en-US" sz="1600" dirty="0" smtClean="0">
                <a:solidFill>
                  <a:srgbClr val="FFFFFF"/>
                </a:solidFill>
                <a:latin typeface="Calibri"/>
              </a:rPr>
              <a:t>inland waters and seabed lying “between the jaws of the land” (“intra </a:t>
            </a:r>
            <a:r>
              <a:rPr lang="en-US" sz="1600" dirty="0" err="1" smtClean="0">
                <a:solidFill>
                  <a:srgbClr val="FFFFFF"/>
                </a:solidFill>
                <a:latin typeface="Calibri"/>
              </a:rPr>
              <a:t>fauces</a:t>
            </a:r>
            <a:r>
              <a:rPr lang="en-US" sz="1600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Calibri"/>
              </a:rPr>
              <a:t>terrae</a:t>
            </a:r>
            <a:r>
              <a:rPr lang="en-US" sz="1600" dirty="0" smtClean="0">
                <a:solidFill>
                  <a:srgbClr val="FFFFFF"/>
                </a:solidFill>
                <a:latin typeface="Calibri"/>
              </a:rPr>
              <a:t>”) (i.e., bays, estuaries, inlets, fjords, channels, sounds) </a:t>
            </a:r>
            <a:endParaRPr lang="en-US" sz="1600" dirty="0" smtClean="0">
              <a:solidFill>
                <a:srgbClr val="FFFFFF"/>
              </a:solidFill>
              <a:latin typeface="Calibri"/>
            </a:endParaRPr>
          </a:p>
          <a:p>
            <a:pPr marL="342900" indent="-342900">
              <a:lnSpc>
                <a:spcPct val="80000"/>
              </a:lnSpc>
              <a:defRPr/>
            </a:pPr>
            <a:endParaRPr lang="en-US" sz="1600" dirty="0" smtClean="0">
              <a:solidFill>
                <a:srgbClr val="FFFFFF"/>
              </a:solidFill>
              <a:latin typeface="Calibri"/>
            </a:endParaRP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Federal government has legislative jurisdiction over resources in the water column (e.g., fish) and regulates activities on the ocean surface (e.g., shipping)</a:t>
            </a: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Local governments also influence management in the coastal zone through  by-laws &amp; local government plans. </a:t>
            </a: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endParaRPr lang="en-US" sz="1600" dirty="0" smtClean="0">
              <a:solidFill>
                <a:srgbClr val="FFFFFF"/>
              </a:solidFill>
              <a:latin typeface="+mj-lt"/>
            </a:endParaRPr>
          </a:p>
          <a:p>
            <a:pPr marL="342900" indent="-342900">
              <a:lnSpc>
                <a:spcPct val="80000"/>
              </a:lnSpc>
              <a:buFont typeface="Arial"/>
              <a:buChar char="•"/>
              <a:defRPr/>
            </a:pPr>
            <a:r>
              <a:rPr lang="en-US" sz="1600" dirty="0" smtClean="0">
                <a:solidFill>
                  <a:srgbClr val="FFFFFF"/>
                </a:solidFill>
                <a:latin typeface="+mj-lt"/>
              </a:rPr>
              <a:t>First Nations also have rights &amp; title in the coastal zone &amp; marine waters, use coastal &amp; marine areas for cultural and spiritual purposes, and have developed coastal plans in traditional territories.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 </a:t>
            </a:r>
            <a:endParaRPr lang="en-US" sz="20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95936" y="1844824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+mj-lt"/>
              </a:rPr>
              <a:t>Most modern day marine planning initiatives require multi-party </a:t>
            </a:r>
            <a:r>
              <a:rPr lang="en-US" i="1" dirty="0" err="1" smtClean="0">
                <a:latin typeface="+mj-lt"/>
              </a:rPr>
              <a:t>MoUs</a:t>
            </a:r>
            <a:r>
              <a:rPr lang="en-US" i="1" dirty="0" smtClean="0">
                <a:latin typeface="+mj-lt"/>
              </a:rPr>
              <a:t>, collaborative governance models and are supported by multi-partner funding agreements.  </a:t>
            </a:r>
            <a:endParaRPr lang="en-US" i="1" dirty="0">
              <a:latin typeface="+mj-lt"/>
            </a:endParaRPr>
          </a:p>
        </p:txBody>
      </p:sp>
      <p:pic>
        <p:nvPicPr>
          <p:cNvPr id="8" name="Picture 7" descr="C:\Users\smcargil\Dropbox\17-Photos\MaPP approved photos - sized for web 576x350px\starfish-on-rock-orange_batstar-576x350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16832"/>
            <a:ext cx="3024336" cy="18377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251520" y="6237312"/>
            <a:ext cx="8892480" cy="480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endParaRPr lang="en-US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sz="1300" i="1" dirty="0" smtClean="0">
                <a:solidFill>
                  <a:srgbClr val="000000"/>
                </a:solidFill>
                <a:latin typeface="Garamond" pitchFamily="18" charset="0"/>
              </a:rPr>
              <a:t>Note: This is not a legal interpretation, nor a position statement of the Province of British Columbia; nor does it address First Nations’ rights and title.</a:t>
            </a:r>
          </a:p>
        </p:txBody>
      </p:sp>
    </p:spTree>
    <p:extLst>
      <p:ext uri="{BB962C8B-B14F-4D97-AF65-F5344CB8AC3E}">
        <p14:creationId xmlns="" xmlns:p14="http://schemas.microsoft.com/office/powerpoint/2010/main" val="257241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908720"/>
            <a:ext cx="769233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Provincial authorizations in the coastal zone</a:t>
            </a:r>
            <a:endParaRPr lang="en-CA" sz="3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63525" y="1557338"/>
            <a:ext cx="4176713" cy="4924425"/>
          </a:xfrm>
          <a:prstGeom prst="rect">
            <a:avLst/>
          </a:prstGeom>
        </p:spPr>
        <p:txBody>
          <a:bodyPr vert="horz" lIns="0" rIns="18288">
            <a:normAutofit/>
          </a:bodyPr>
          <a:lstStyle>
            <a:lvl1pPr marL="0" marR="45720" indent="0" algn="r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ct val="0"/>
              </a:spcBef>
              <a:buFontTx/>
              <a:buNone/>
              <a:defRPr/>
            </a:pPr>
            <a:r>
              <a:rPr lang="en-US" sz="2000" u="sng" dirty="0" smtClean="0">
                <a:solidFill>
                  <a:srgbClr val="FFFFFF"/>
                </a:solidFill>
                <a:latin typeface="+mj-lt"/>
              </a:rPr>
              <a:t>Tenured Uses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Shellfish Beach Aquaculture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Shellfish </a:t>
            </a:r>
            <a:r>
              <a:rPr lang="en-US" sz="2000" dirty="0" err="1" smtClean="0">
                <a:solidFill>
                  <a:srgbClr val="FFFFFF"/>
                </a:solidFill>
                <a:latin typeface="+mj-lt"/>
              </a:rPr>
              <a:t>Deepwater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 Aquaculture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Marine Plant Aquaculture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Finfish Aquaculture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Marine Residential 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Floating Lodges &amp; Camps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Boat Launches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Commercial Recreation Guiding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Log Booming Grounds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Log Handling Facilities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Helicopter Log Drops</a:t>
            </a:r>
          </a:p>
          <a:p>
            <a:pPr marL="342900" indent="-342900" algn="l">
              <a:lnSpc>
                <a:spcPct val="110000"/>
              </a:lnSpc>
              <a:spcBef>
                <a:spcPct val="0"/>
              </a:spcBef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Commercial Uses</a:t>
            </a:r>
          </a:p>
          <a:p>
            <a:pPr>
              <a:lnSpc>
                <a:spcPct val="110000"/>
              </a:lnSpc>
              <a:spcBef>
                <a:spcPct val="0"/>
              </a:spcBef>
              <a:buFontTx/>
              <a:buNone/>
              <a:defRPr/>
            </a:pPr>
            <a:endParaRPr lang="en-US" sz="2000" b="1" dirty="0" smtClean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787900" y="1557338"/>
            <a:ext cx="4176713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0000"/>
              </a:lnSpc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Tenured Uses (cont’d)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Private Residential Moorage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Light Docks, Wharves &amp; Facilities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Heavy Docks, Wharves &amp; Facilities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Marine Telecommunications &amp; Utilities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Conservation (i.e., MPAs)</a:t>
            </a:r>
            <a:endParaRPr lang="en-US" sz="20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787976" y="4149080"/>
            <a:ext cx="403225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110000"/>
              </a:lnSpc>
              <a:defRPr/>
            </a:pPr>
            <a:r>
              <a:rPr lang="en-US" sz="2000" u="sng" dirty="0">
                <a:solidFill>
                  <a:srgbClr val="FFFFFF"/>
                </a:solidFill>
                <a:latin typeface="+mj-lt"/>
              </a:rPr>
              <a:t>Non Tenured Activities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First 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Nations Uses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Commercial Fisheries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Public Recreation</a:t>
            </a:r>
          </a:p>
          <a:p>
            <a:pPr marL="342900" indent="-342900">
              <a:lnSpc>
                <a:spcPct val="110000"/>
              </a:lnSpc>
              <a:buFont typeface="Arial"/>
              <a:buChar char="•"/>
              <a:defRPr/>
            </a:pPr>
            <a:r>
              <a:rPr lang="en-US" sz="2000" dirty="0">
                <a:solidFill>
                  <a:srgbClr val="FFFFFF"/>
                </a:solidFill>
                <a:latin typeface="+mj-lt"/>
              </a:rPr>
              <a:t>Marine Transportation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90197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692696"/>
            <a:ext cx="889358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Natural Resources Sector Administrative Boundaries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79027"/>
            <a:ext cx="4176464" cy="543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16016" y="2204864"/>
            <a:ext cx="34563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rgbClr val="FFFFFF"/>
                </a:solidFill>
                <a:latin typeface="+mj-lt"/>
              </a:rPr>
              <a:t>NRS Boundaries</a:t>
            </a:r>
          </a:p>
          <a:p>
            <a:endParaRPr lang="en-CA" sz="2400" dirty="0" smtClean="0">
              <a:solidFill>
                <a:srgbClr val="FFFFFF"/>
              </a:solidFill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r>
              <a:rPr lang="en-CA" sz="2400" dirty="0" smtClean="0">
                <a:solidFill>
                  <a:srgbClr val="FFFFFF"/>
                </a:solidFill>
                <a:latin typeface="+mj-lt"/>
              </a:rPr>
              <a:t>Skeena Region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 smtClean="0">
                <a:solidFill>
                  <a:srgbClr val="FFFFFF"/>
                </a:solidFill>
                <a:latin typeface="+mj-lt"/>
              </a:rPr>
              <a:t>West Coast Region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400" dirty="0" smtClean="0">
                <a:solidFill>
                  <a:srgbClr val="FFFFFF"/>
                </a:solidFill>
                <a:latin typeface="+mj-lt"/>
              </a:rPr>
              <a:t>South Coast Region</a:t>
            </a:r>
          </a:p>
          <a:p>
            <a:endParaRPr lang="en-CA" sz="2400" dirty="0" smtClean="0">
              <a:solidFill>
                <a:srgbClr val="FFFFFF"/>
              </a:solidFill>
              <a:latin typeface="+mj-lt"/>
            </a:endParaRPr>
          </a:p>
          <a:p>
            <a:r>
              <a:rPr lang="en-CA" sz="2400" dirty="0" smtClean="0">
                <a:solidFill>
                  <a:srgbClr val="FFFFFF"/>
                </a:solidFill>
                <a:latin typeface="+mj-lt"/>
              </a:rPr>
              <a:t>Generally reflect “jaws of land” and extend ~ 5km (3nm) seaward on outer coast. </a:t>
            </a:r>
            <a:endParaRPr lang="en-CA" sz="2400" dirty="0">
              <a:solidFill>
                <a:srgbClr val="FFFFFF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41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68144" y="1700808"/>
            <a:ext cx="38884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Marine Planning in British</a:t>
            </a:r>
          </a:p>
          <a:p>
            <a:r>
              <a:rPr lang="en-CA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Columbia </a:t>
            </a:r>
            <a:endParaRPr lang="en-CA" sz="32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684" y="764704"/>
            <a:ext cx="5841689" cy="568863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054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764704"/>
            <a:ext cx="384231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What is the Marine </a:t>
            </a:r>
          </a:p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Planning Partnership?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988840"/>
            <a:ext cx="824860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+mj-lt"/>
              </a:rPr>
              <a:t>The Marine Planning Partnership for the Pacific North Coast (MaPP) is a </a:t>
            </a:r>
          </a:p>
          <a:p>
            <a:r>
              <a:rPr lang="en-CA" sz="2000" dirty="0" smtClean="0">
                <a:latin typeface="+mj-lt"/>
              </a:rPr>
              <a:t>collaboration between: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Province of B.C., </a:t>
            </a:r>
            <a:r>
              <a:rPr lang="en-CA" dirty="0">
                <a:latin typeface="+mj-lt"/>
              </a:rPr>
              <a:t> </a:t>
            </a:r>
            <a:r>
              <a:rPr lang="en-CA" sz="1400" dirty="0" smtClean="0">
                <a:latin typeface="+mj-lt"/>
              </a:rPr>
              <a:t>as</a:t>
            </a:r>
            <a:r>
              <a:rPr lang="en-CA" dirty="0" smtClean="0">
                <a:latin typeface="+mj-lt"/>
              </a:rPr>
              <a:t> </a:t>
            </a:r>
            <a:r>
              <a:rPr lang="en-CA" sz="1400" dirty="0" smtClean="0">
                <a:latin typeface="+mj-lt"/>
              </a:rPr>
              <a:t>represented by the Ministry of Forests, Lands and Natural Resource Operations</a:t>
            </a:r>
            <a:endParaRPr lang="en-CA" dirty="0" smtClean="0">
              <a:solidFill>
                <a:schemeClr val="tx1">
                  <a:lumMod val="95000"/>
                </a:schemeClr>
              </a:solidFill>
              <a:latin typeface="+mj-lt"/>
            </a:endParaRP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Coastal First Nations – Great Bear Initiative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North Coast-Skeena First Nations Stewardship Society </a:t>
            </a:r>
          </a:p>
          <a:p>
            <a:pPr lvl="1">
              <a:buFont typeface="Arial" pitchFamily="34" charset="0"/>
              <a:buChar char="•"/>
            </a:pPr>
            <a:r>
              <a:rPr lang="en-CA" err="1" smtClean="0">
                <a:latin typeface="+mj-lt"/>
              </a:rPr>
              <a:t>N</a:t>
            </a:r>
            <a:r>
              <a:rPr lang="en-CA" u="sng" err="1" smtClean="0">
                <a:latin typeface="+mj-lt"/>
              </a:rPr>
              <a:t>a</a:t>
            </a:r>
            <a:r>
              <a:rPr lang="en-CA" err="1" smtClean="0">
                <a:latin typeface="+mj-lt"/>
              </a:rPr>
              <a:t>nwa</a:t>
            </a:r>
            <a:r>
              <a:rPr lang="en-CA" u="sng" err="1" smtClean="0">
                <a:latin typeface="+mj-lt"/>
              </a:rPr>
              <a:t>k</a:t>
            </a:r>
            <a:r>
              <a:rPr lang="en-CA" err="1" smtClean="0">
                <a:latin typeface="+mj-lt"/>
              </a:rPr>
              <a:t>olas</a:t>
            </a:r>
            <a:r>
              <a:rPr lang="en-CA" smtClean="0">
                <a:latin typeface="+mj-lt"/>
              </a:rPr>
              <a:t> </a:t>
            </a:r>
            <a:r>
              <a:rPr lang="en-CA" smtClean="0">
                <a:latin typeface="+mj-lt"/>
              </a:rPr>
              <a:t>Council</a:t>
            </a:r>
            <a:endParaRPr lang="en-CA" dirty="0" smtClean="0">
              <a:latin typeface="+mj-lt"/>
            </a:endParaRPr>
          </a:p>
          <a:p>
            <a:r>
              <a:rPr lang="en-CA" dirty="0" smtClean="0">
                <a:latin typeface="+mj-lt"/>
              </a:rPr>
              <a:t>These First Nations entities represent 20 individual First Nations </a:t>
            </a:r>
          </a:p>
          <a:p>
            <a:endParaRPr lang="en-CA" sz="2000" dirty="0" smtClean="0">
              <a:latin typeface="+mj-lt"/>
            </a:endParaRPr>
          </a:p>
          <a:p>
            <a:r>
              <a:rPr lang="en-CA" sz="2000" dirty="0" smtClean="0">
                <a:latin typeface="+mj-lt"/>
              </a:rPr>
              <a:t>Letter of Intent (LOI):  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Signed in November, 2011 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 Agreement on the structure of the MaPP initiative and outlining key planning  deliverables</a:t>
            </a:r>
          </a:p>
          <a:p>
            <a:pPr lvl="1">
              <a:buFont typeface="Arial" pitchFamily="34" charset="0"/>
              <a:buChar char="•"/>
            </a:pPr>
            <a:r>
              <a:rPr lang="en-CA" dirty="0" smtClean="0">
                <a:latin typeface="+mj-lt"/>
              </a:rPr>
              <a:t>Memorandum of Understanding (</a:t>
            </a:r>
            <a:r>
              <a:rPr lang="en-CA" dirty="0" err="1" smtClean="0">
                <a:latin typeface="+mj-lt"/>
              </a:rPr>
              <a:t>MoU</a:t>
            </a:r>
            <a:r>
              <a:rPr lang="en-CA" dirty="0" smtClean="0">
                <a:latin typeface="+mj-lt"/>
              </a:rPr>
              <a:t>) for a Marine Planning Partnership Support Fund - </a:t>
            </a:r>
            <a:r>
              <a:rPr lang="en-CA" sz="1400" dirty="0" smtClean="0">
                <a:latin typeface="+mj-lt"/>
              </a:rPr>
              <a:t>supplements the existing resources of the parties</a:t>
            </a:r>
            <a:r>
              <a:rPr lang="en-CA" dirty="0" smtClean="0">
                <a:latin typeface="+mj-lt"/>
              </a:rPr>
              <a:t>.</a:t>
            </a:r>
            <a:endParaRPr lang="en-CA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836712"/>
            <a:ext cx="201622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C:\Users\smcargil\Dropbox\17-Photos\MaPP approved photos - sized for web 576x350px\09-09-12paspatooklemtopotlatch140-576x35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3501008"/>
            <a:ext cx="2133083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124744"/>
            <a:ext cx="8424936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dirty="0" smtClean="0">
                <a:latin typeface="+mj-lt"/>
              </a:rPr>
              <a:t>The intent of the MaPP initiative is to create </a:t>
            </a:r>
          </a:p>
          <a:p>
            <a:r>
              <a:rPr lang="en-CA" sz="2000" dirty="0" smtClean="0">
                <a:latin typeface="+mj-lt"/>
              </a:rPr>
              <a:t>four coastal and marine plans, accompanied </a:t>
            </a:r>
          </a:p>
          <a:p>
            <a:r>
              <a:rPr lang="en-CA" sz="2000" dirty="0" smtClean="0">
                <a:latin typeface="+mj-lt"/>
              </a:rPr>
              <a:t>by Implementation agreements, in four sub-regions </a:t>
            </a:r>
          </a:p>
          <a:p>
            <a:r>
              <a:rPr lang="en-CA" sz="2000" dirty="0" smtClean="0">
                <a:latin typeface="+mj-lt"/>
              </a:rPr>
              <a:t>the North Coast, the Central Coast, </a:t>
            </a:r>
          </a:p>
          <a:p>
            <a:r>
              <a:rPr lang="en-CA" sz="2000" dirty="0" smtClean="0">
                <a:latin typeface="+mj-lt"/>
              </a:rPr>
              <a:t>North Vancouver Island and </a:t>
            </a:r>
            <a:r>
              <a:rPr lang="en-CA" sz="2000" dirty="0" err="1" smtClean="0">
                <a:latin typeface="+mj-lt"/>
              </a:rPr>
              <a:t>Haida</a:t>
            </a:r>
            <a:r>
              <a:rPr lang="en-CA" sz="2000" dirty="0" smtClean="0">
                <a:latin typeface="+mj-lt"/>
              </a:rPr>
              <a:t> </a:t>
            </a:r>
            <a:r>
              <a:rPr lang="en-CA" sz="2000" dirty="0" err="1" smtClean="0">
                <a:latin typeface="+mj-lt"/>
              </a:rPr>
              <a:t>Gwaii</a:t>
            </a:r>
            <a:r>
              <a:rPr lang="en-CA" sz="2000" dirty="0" smtClean="0">
                <a:latin typeface="+mj-lt"/>
              </a:rPr>
              <a:t>, by December 2013. </a:t>
            </a:r>
          </a:p>
          <a:p>
            <a:endParaRPr lang="en-CA" sz="2000" i="1" dirty="0" smtClean="0">
              <a:latin typeface="+mj-lt"/>
            </a:endParaRPr>
          </a:p>
          <a:p>
            <a:r>
              <a:rPr lang="en-CA" sz="2000" dirty="0" smtClean="0">
                <a:latin typeface="+mj-lt"/>
              </a:rPr>
              <a:t>Partner First Nations and the Province of B.C. share planning</a:t>
            </a:r>
          </a:p>
          <a:p>
            <a:r>
              <a:rPr lang="en-CA" sz="2000" dirty="0" smtClean="0">
                <a:latin typeface="+mj-lt"/>
              </a:rPr>
              <a:t>priorities including: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Collaboration between governments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An Ecosystem-based Management approach that strives to balance ecological and human needs including: </a:t>
            </a:r>
          </a:p>
          <a:p>
            <a:pPr lvl="2">
              <a:buFont typeface="Wingdings" pitchFamily="2" charset="2"/>
              <a:buChar char="Ø"/>
            </a:pPr>
            <a:r>
              <a:rPr lang="en-CA" sz="2000" dirty="0" smtClean="0">
                <a:latin typeface="+mj-lt"/>
              </a:rPr>
              <a:t>Integrated Economic Strategies </a:t>
            </a:r>
          </a:p>
          <a:p>
            <a:pPr lvl="2">
              <a:buFont typeface="Wingdings" pitchFamily="2" charset="2"/>
              <a:buChar char="Ø"/>
            </a:pPr>
            <a:r>
              <a:rPr lang="en-CA" sz="2000" dirty="0" smtClean="0">
                <a:latin typeface="+mj-lt"/>
              </a:rPr>
              <a:t>Marine Protected Areas (MPAs) </a:t>
            </a:r>
          </a:p>
          <a:p>
            <a:pPr lvl="2">
              <a:buFont typeface="Wingdings" pitchFamily="2" charset="2"/>
              <a:buChar char="Ø"/>
            </a:pPr>
            <a:r>
              <a:rPr lang="en-CA" sz="2000" dirty="0" smtClean="0">
                <a:latin typeface="+mj-lt"/>
              </a:rPr>
              <a:t>Climate Change </a:t>
            </a:r>
          </a:p>
          <a:p>
            <a:pPr lvl="2">
              <a:buFont typeface="Wingdings" pitchFamily="2" charset="2"/>
              <a:buChar char="Ø"/>
            </a:pPr>
            <a:r>
              <a:rPr lang="en-CA" sz="2000" dirty="0" smtClean="0">
                <a:latin typeface="+mj-lt"/>
              </a:rPr>
              <a:t>Cumulative Effects 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Marine Spatial Plans</a:t>
            </a:r>
          </a:p>
          <a:p>
            <a:endParaRPr lang="en-CA" sz="1600" i="1" dirty="0" smtClean="0"/>
          </a:p>
          <a:p>
            <a:r>
              <a:rPr lang="en-CA" sz="1600" i="1" dirty="0" smtClean="0"/>
              <a:t>MaPP will bring together the  best available science, traditional knowledge and input from robust public and stakeholder engagement.  </a:t>
            </a:r>
            <a:endParaRPr lang="en-CA" sz="2000" dirty="0" smtClean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620688"/>
            <a:ext cx="4037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MaPP Intended Results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Users\smcargil\Dropbox\17-Photos\MaPP approved photos - sized for web 576x350px\someguyinmasset_red_starfish_in_water_350x576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92696"/>
            <a:ext cx="1925214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 descr="C:\Users\smcargil\Dropbox\17-Photos\MaPP approved photos - sized for web 576x350px\1106-Dolomite-Narrows-31-576x350p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365104"/>
            <a:ext cx="2844110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2348880"/>
            <a:ext cx="4824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Budget, work plan and scope planning work defined;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Staff hired;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err="1" smtClean="0">
                <a:latin typeface="+mj-lt"/>
              </a:rPr>
              <a:t>ToRs</a:t>
            </a:r>
            <a:r>
              <a:rPr lang="en-CA" sz="2000" dirty="0" smtClean="0">
                <a:latin typeface="+mj-lt"/>
              </a:rPr>
              <a:t> for governance committees and technical groups;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err="1" smtClean="0">
                <a:latin typeface="+mj-lt"/>
              </a:rPr>
              <a:t>ToR</a:t>
            </a:r>
            <a:r>
              <a:rPr lang="en-CA" sz="2000" dirty="0" smtClean="0">
                <a:latin typeface="+mj-lt"/>
              </a:rPr>
              <a:t> for Stakeholder Committees; including a schedule for meetings;</a:t>
            </a:r>
          </a:p>
          <a:p>
            <a:pPr marL="457200" indent="-457200">
              <a:buFont typeface="+mj-lt"/>
              <a:buAutoNum type="arabicPeriod"/>
            </a:pPr>
            <a:r>
              <a:rPr lang="en-CA" sz="2000" dirty="0" smtClean="0">
                <a:latin typeface="+mj-lt"/>
              </a:rPr>
              <a:t>Science Advisory Committee established with </a:t>
            </a:r>
            <a:r>
              <a:rPr lang="en-CA" sz="2000" dirty="0" err="1" smtClean="0">
                <a:latin typeface="+mj-lt"/>
              </a:rPr>
              <a:t>ToR</a:t>
            </a:r>
            <a:endParaRPr lang="en-CA" sz="2000" dirty="0" smtClean="0">
              <a:latin typeface="+mj-lt"/>
            </a:endParaRPr>
          </a:p>
          <a:p>
            <a:endParaRPr lang="en-CA" sz="2000" i="1" dirty="0">
              <a:latin typeface="+mj-lt"/>
            </a:endParaRPr>
          </a:p>
          <a:p>
            <a:r>
              <a:rPr lang="en-CA" sz="2000" i="1" dirty="0" smtClean="0">
                <a:latin typeface="+mj-lt"/>
              </a:rPr>
              <a:t>Advisory committee meetings start late </a:t>
            </a:r>
            <a:r>
              <a:rPr lang="en-CA" sz="2000" i="1" dirty="0" smtClean="0">
                <a:latin typeface="+mj-lt"/>
              </a:rPr>
              <a:t>May </a:t>
            </a:r>
            <a:r>
              <a:rPr lang="en-CA" sz="2000" i="1" dirty="0" smtClean="0">
                <a:latin typeface="+mj-lt"/>
              </a:rPr>
              <a:t>early </a:t>
            </a:r>
            <a:r>
              <a:rPr lang="en-CA" sz="2000" i="1" dirty="0" smtClean="0">
                <a:latin typeface="+mj-lt"/>
              </a:rPr>
              <a:t>June</a:t>
            </a:r>
            <a:endParaRPr lang="en-CA" sz="2000" i="1" dirty="0" smtClean="0">
              <a:latin typeface="+mj-lt"/>
            </a:endParaRPr>
          </a:p>
          <a:p>
            <a:pPr marL="457200" indent="-457200">
              <a:buFont typeface="+mj-lt"/>
              <a:buAutoNum type="arabicPeriod"/>
            </a:pPr>
            <a:endParaRPr lang="en-CA" sz="2000" dirty="0" smtClean="0">
              <a:latin typeface="+mj-lt"/>
            </a:endParaRPr>
          </a:p>
          <a:p>
            <a:r>
              <a:rPr lang="en-CA" sz="2000" dirty="0" smtClean="0">
                <a:latin typeface="+mj-lt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1560" y="1052736"/>
            <a:ext cx="544952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Where are we now with </a:t>
            </a:r>
            <a:r>
              <a:rPr lang="en-CA" sz="32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MaPP</a:t>
            </a:r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?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Picture 2" descr="C:\Users\smcargil\Dropbox\17-Photos\MaPP approved photos - sized for web 576x350px\Float-Close-up-350x576px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060848"/>
            <a:ext cx="2673237" cy="4399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1700808"/>
            <a:ext cx="4176464" cy="329320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CA" sz="1600" dirty="0" smtClean="0">
                <a:latin typeface="+mj-lt"/>
              </a:rPr>
              <a:t>A strategic planning initiative in a partnership between DFO, FN and the Province of BC. Same planning area as MaPP. Completion date – December 2012</a:t>
            </a:r>
          </a:p>
          <a:p>
            <a:endParaRPr lang="en-CA" sz="1600" dirty="0" smtClean="0">
              <a:latin typeface="+mj-lt"/>
            </a:endParaRPr>
          </a:p>
          <a:p>
            <a:r>
              <a:rPr lang="en-CA" sz="1600" dirty="0" smtClean="0">
                <a:latin typeface="+mj-lt"/>
              </a:rPr>
              <a:t>Key outputs are:</a:t>
            </a:r>
          </a:p>
          <a:p>
            <a:pPr lvl="1">
              <a:buFont typeface="Arial" pitchFamily="34" charset="0"/>
              <a:buChar char="•"/>
            </a:pPr>
            <a:r>
              <a:rPr lang="en-CA" sz="1600" dirty="0" smtClean="0">
                <a:latin typeface="+mj-lt"/>
              </a:rPr>
              <a:t>An EBM framework – goals, objectives,     strategies</a:t>
            </a:r>
            <a:r>
              <a:rPr lang="en-CA" sz="1600" dirty="0" smtClean="0">
                <a:latin typeface="+mj-lt"/>
              </a:rPr>
              <a:t> </a:t>
            </a:r>
            <a:r>
              <a:rPr lang="en-CA" sz="1600" dirty="0" smtClean="0">
                <a:latin typeface="+mj-lt"/>
              </a:rPr>
              <a:t> </a:t>
            </a:r>
            <a:endParaRPr lang="en-CA" sz="1600" dirty="0" smtClean="0">
              <a:latin typeface="+mj-lt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dirty="0" smtClean="0">
                <a:latin typeface="+mj-lt"/>
              </a:rPr>
              <a:t>Priority marine values – ecological, social, economic, cultural</a:t>
            </a:r>
          </a:p>
          <a:p>
            <a:pPr lvl="1">
              <a:buFont typeface="Arial" pitchFamily="34" charset="0"/>
              <a:buChar char="•"/>
            </a:pPr>
            <a:r>
              <a:rPr lang="en-US" sz="1600" dirty="0" smtClean="0">
                <a:latin typeface="+mj-lt"/>
              </a:rPr>
              <a:t>Risk Assessment for identified values</a:t>
            </a:r>
            <a:endParaRPr lang="en-CA" sz="1600" dirty="0" smtClean="0">
              <a:latin typeface="+mj-lt"/>
            </a:endParaRPr>
          </a:p>
          <a:p>
            <a:endParaRPr lang="en-CA" sz="16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 </a:t>
            </a:r>
            <a:endParaRPr lang="en-CA" sz="1600" i="1" dirty="0" smtClean="0"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836712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Pacific North Coast Integrated Management (PNCIMA)</a:t>
            </a:r>
            <a:endParaRPr lang="en-CA" sz="24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6016" y="3212976"/>
            <a:ext cx="42484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West Coast Aquatics (WCA)</a:t>
            </a:r>
            <a:endParaRPr lang="en-CA" sz="28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8024" y="3861048"/>
            <a:ext cx="4176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600" dirty="0" smtClean="0">
                <a:latin typeface="+mj-lt"/>
              </a:rPr>
              <a:t>A planning initiative on the west coast of Vancouver Island. Directed by a board consisting of th</a:t>
            </a:r>
            <a:r>
              <a:rPr lang="en-CA" sz="1600" dirty="0" smtClean="0">
                <a:latin typeface="+mj-lt"/>
              </a:rPr>
              <a:t>e province, DFO, local government, stakeholders and First Nations. Completion date – 2012-2013</a:t>
            </a:r>
          </a:p>
          <a:p>
            <a:endParaRPr lang="en-US" sz="1600" dirty="0" smtClean="0">
              <a:latin typeface="+mj-lt"/>
            </a:endParaRPr>
          </a:p>
          <a:p>
            <a:r>
              <a:rPr lang="en-US" sz="1600" dirty="0" smtClean="0">
                <a:latin typeface="+mj-lt"/>
              </a:rPr>
              <a:t>Key outputs are: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+mj-lt"/>
              </a:rPr>
              <a:t>Strategic plan for west coast Vancouver Island</a:t>
            </a: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latin typeface="+mj-lt"/>
              </a:rPr>
              <a:t>Marine Spatial Plans for </a:t>
            </a:r>
            <a:r>
              <a:rPr lang="en-US" sz="1600" dirty="0" err="1" smtClean="0">
                <a:latin typeface="+mj-lt"/>
              </a:rPr>
              <a:t>Clayoquot</a:t>
            </a:r>
            <a:r>
              <a:rPr lang="en-US" sz="1600" dirty="0" smtClean="0">
                <a:latin typeface="+mj-lt"/>
              </a:rPr>
              <a:t> Sound and Barkley Sound. </a:t>
            </a:r>
            <a:endParaRPr lang="en-CA" sz="1600" dirty="0">
              <a:latin typeface="+mj-lt"/>
            </a:endParaRPr>
          </a:p>
        </p:txBody>
      </p:sp>
      <p:pic>
        <p:nvPicPr>
          <p:cNvPr id="8" name="Picture 7" descr="Pert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980728"/>
            <a:ext cx="342781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Sunshine B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4421360"/>
            <a:ext cx="3168352" cy="2103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1268760"/>
            <a:ext cx="8424936" cy="550920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r>
              <a:rPr lang="en-CA" sz="1600" dirty="0" smtClean="0">
                <a:latin typeface="+mj-lt"/>
              </a:rPr>
              <a:t>A </a:t>
            </a:r>
            <a:r>
              <a:rPr lang="en-CA" sz="1600" b="1" dirty="0" smtClean="0">
                <a:latin typeface="+mj-lt"/>
              </a:rPr>
              <a:t>Canada-British Columbia Marine Protected Network Strategy </a:t>
            </a:r>
            <a:r>
              <a:rPr lang="en-CA" sz="1600" dirty="0" smtClean="0">
                <a:latin typeface="+mj-lt"/>
              </a:rPr>
              <a:t>has been drafted for British Columbia in collaboration with federal </a:t>
            </a:r>
            <a:r>
              <a:rPr lang="en-CA" sz="1600" dirty="0" smtClean="0">
                <a:latin typeface="+mj-lt"/>
              </a:rPr>
              <a:t>agencies. The </a:t>
            </a:r>
            <a:r>
              <a:rPr lang="en-CA" sz="1600" dirty="0" smtClean="0">
                <a:latin typeface="+mj-lt"/>
              </a:rPr>
              <a:t>strategy outlines a vision, goals and specific design principles </a:t>
            </a:r>
          </a:p>
          <a:p>
            <a:r>
              <a:rPr lang="en-CA" sz="1600" dirty="0" smtClean="0">
                <a:latin typeface="+mj-lt"/>
              </a:rPr>
              <a:t>for a BC network of MPAs. </a:t>
            </a:r>
          </a:p>
          <a:p>
            <a:endParaRPr lang="en-CA" sz="1600" dirty="0" smtClean="0">
              <a:latin typeface="+mj-lt"/>
            </a:endParaRPr>
          </a:p>
          <a:p>
            <a:r>
              <a:rPr lang="en-CA" sz="1600" b="1" dirty="0" smtClean="0">
                <a:latin typeface="+mj-lt"/>
              </a:rPr>
              <a:t>Race Rocks Ocean’s Act MPA</a:t>
            </a:r>
            <a:r>
              <a:rPr lang="en-CA" sz="1600" dirty="0" smtClean="0">
                <a:latin typeface="+mj-lt"/>
              </a:rPr>
              <a:t>—This is a proposed MPA by the Department of Fisheries and Oceans (DFO) as an  area of interest. Consultations with public, First Nations, and stakeholders are ongoing.  The area is currently a provincial ecological reserve.</a:t>
            </a:r>
          </a:p>
          <a:p>
            <a:endParaRPr lang="en-CA" sz="1600" dirty="0" smtClean="0"/>
          </a:p>
          <a:p>
            <a:r>
              <a:rPr lang="en-CA" sz="1600" b="1" dirty="0" smtClean="0">
                <a:latin typeface="+mj-lt"/>
              </a:rPr>
              <a:t>Southern Strait of Georgia National Marine Conservation Area</a:t>
            </a:r>
            <a:r>
              <a:rPr lang="en-CA" sz="1600" dirty="0" smtClean="0">
                <a:latin typeface="+mj-lt"/>
              </a:rPr>
              <a:t>—The Provincial/Federal working group is nearing completion of a feasibility assessment for a National Marine Conservation Area in </a:t>
            </a:r>
          </a:p>
          <a:p>
            <a:r>
              <a:rPr lang="en-CA" sz="1600" dirty="0" smtClean="0">
                <a:latin typeface="+mj-lt"/>
              </a:rPr>
              <a:t>the Southern Strait of Georgia. Current focus is communication and consultation with </a:t>
            </a:r>
          </a:p>
          <a:p>
            <a:r>
              <a:rPr lang="en-CA" sz="1600" dirty="0" smtClean="0">
                <a:latin typeface="+mj-lt"/>
              </a:rPr>
              <a:t>First Nations. </a:t>
            </a:r>
          </a:p>
          <a:p>
            <a:endParaRPr lang="en-CA" sz="1600" dirty="0" smtClean="0">
              <a:latin typeface="+mj-lt"/>
            </a:endParaRPr>
          </a:p>
          <a:p>
            <a:r>
              <a:rPr lang="en-CA" sz="1600" b="1" dirty="0" smtClean="0">
                <a:latin typeface="+mj-lt"/>
              </a:rPr>
              <a:t>Sponge Reefs Ocean’s Act MPA</a:t>
            </a:r>
            <a:r>
              <a:rPr lang="en-CA" sz="1600" dirty="0" smtClean="0">
                <a:latin typeface="+mj-lt"/>
              </a:rPr>
              <a:t>—This is a proposed MPA by the Department of Fisheries and Oceans (DFO) as an ‘area of interest’. Location is Hecate Strait. </a:t>
            </a:r>
          </a:p>
          <a:p>
            <a:endParaRPr lang="en-CA" sz="1600" i="1" dirty="0" smtClean="0">
              <a:latin typeface="+mj-lt"/>
            </a:endParaRPr>
          </a:p>
          <a:p>
            <a:r>
              <a:rPr lang="en-CA" sz="1600" b="1" dirty="0" smtClean="0">
                <a:latin typeface="+mj-lt"/>
              </a:rPr>
              <a:t>Marine Conservancy Boundaries</a:t>
            </a:r>
            <a:r>
              <a:rPr lang="en-CA" sz="1600" dirty="0" smtClean="0">
                <a:latin typeface="+mj-lt"/>
              </a:rPr>
              <a:t>— Consultation is ongoing with Coastal First Nations regarding Central/North </a:t>
            </a:r>
          </a:p>
          <a:p>
            <a:r>
              <a:rPr lang="en-CA" sz="1600" dirty="0" smtClean="0">
                <a:latin typeface="+mj-lt"/>
              </a:rPr>
              <a:t>Coast LRMP and </a:t>
            </a:r>
            <a:r>
              <a:rPr lang="en-CA" sz="1600" dirty="0" err="1" smtClean="0">
                <a:latin typeface="+mj-lt"/>
              </a:rPr>
              <a:t>Haida</a:t>
            </a:r>
            <a:r>
              <a:rPr lang="en-CA" sz="1600" dirty="0" smtClean="0">
                <a:latin typeface="+mj-lt"/>
              </a:rPr>
              <a:t> </a:t>
            </a:r>
            <a:r>
              <a:rPr lang="en-CA" sz="1600" dirty="0" err="1" smtClean="0">
                <a:latin typeface="+mj-lt"/>
              </a:rPr>
              <a:t>Gwaii</a:t>
            </a:r>
            <a:r>
              <a:rPr lang="en-CA" sz="1600" dirty="0" smtClean="0">
                <a:latin typeface="+mj-lt"/>
              </a:rPr>
              <a:t> SLUA conservancy marine boundaries recommendations. </a:t>
            </a:r>
          </a:p>
          <a:p>
            <a:endParaRPr lang="en-CA" sz="1600" dirty="0" smtClean="0">
              <a:latin typeface="+mj-lt"/>
            </a:endParaRPr>
          </a:p>
          <a:p>
            <a:r>
              <a:rPr lang="en-CA" sz="1600" b="1" dirty="0" smtClean="0">
                <a:latin typeface="+mj-lt"/>
              </a:rPr>
              <a:t>Scott Island National Marine Wildlife Area (MWA)</a:t>
            </a:r>
            <a:r>
              <a:rPr lang="en-CA" sz="1600" dirty="0" smtClean="0">
                <a:latin typeface="+mj-lt"/>
              </a:rPr>
              <a:t>—Environment Canada’s Canadian Wildlife Service (CWS) proposes to establish a MWA centred on the Scott Islands. </a:t>
            </a:r>
          </a:p>
          <a:p>
            <a:endParaRPr lang="en-CA" sz="1600" dirty="0" smtClean="0">
              <a:latin typeface="+mj-lt"/>
            </a:endParaRPr>
          </a:p>
          <a:p>
            <a:endParaRPr lang="en-CA" sz="2000" i="1" dirty="0" smtClean="0">
              <a:latin typeface="+mj-lt"/>
            </a:endParaRPr>
          </a:p>
          <a:p>
            <a:endParaRPr lang="en-CA" sz="1600" i="1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71600" y="620688"/>
            <a:ext cx="66257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Marine Protected Area (MPA) Planning</a:t>
            </a:r>
            <a:endParaRPr lang="en-CA" sz="3200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7" name="Picture 6" descr="Fu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7" y="4725144"/>
            <a:ext cx="2591023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764704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3600" b="1" dirty="0" smtClean="0"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Who’s who in Marine Planning</a:t>
            </a:r>
          </a:p>
          <a:p>
            <a:pPr lvl="0" algn="ctr"/>
            <a:r>
              <a:rPr lang="en-CA" sz="2800" dirty="0" smtClean="0"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Key Provincial Contacts</a:t>
            </a:r>
            <a:endParaRPr lang="en-CA" sz="2800" dirty="0"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512" y="1844825"/>
            <a:ext cx="88569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u="sng" dirty="0" smtClean="0"/>
          </a:p>
          <a:p>
            <a:r>
              <a:rPr lang="en-US" sz="1600" b="1" u="sng" dirty="0" smtClean="0"/>
              <a:t>Director, Resource Management objectives Branch</a:t>
            </a:r>
          </a:p>
          <a:p>
            <a:pPr marL="342900" indent="-342900">
              <a:buAutoNum type="arabicPeriod"/>
            </a:pPr>
            <a:r>
              <a:rPr lang="en-US" sz="1600" dirty="0" smtClean="0"/>
              <a:t>Allan Lidstone – </a:t>
            </a:r>
            <a:r>
              <a:rPr lang="en-US" sz="1600" dirty="0" smtClean="0">
                <a:hlinkClick r:id="rId2"/>
              </a:rPr>
              <a:t>allan.lidstone@gov.bc.ca</a:t>
            </a:r>
            <a:endParaRPr lang="en-US" sz="1600" dirty="0" smtClean="0"/>
          </a:p>
          <a:p>
            <a:endParaRPr lang="en-US" sz="1600" b="1" u="sng" dirty="0" smtClean="0"/>
          </a:p>
          <a:p>
            <a:r>
              <a:rPr lang="en-US" sz="1600" b="1" u="sng" dirty="0" smtClean="0"/>
              <a:t>Manager – Marine Initiatives </a:t>
            </a:r>
            <a:endParaRPr lang="en-US" sz="1600" b="1" u="sng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Charlie </a:t>
            </a:r>
            <a:r>
              <a:rPr lang="en-US" sz="1600" dirty="0"/>
              <a:t>Short – </a:t>
            </a:r>
            <a:r>
              <a:rPr lang="en-US" sz="1600" dirty="0">
                <a:hlinkClick r:id="rId3"/>
              </a:rPr>
              <a:t>charles.short@</a:t>
            </a:r>
            <a:r>
              <a:rPr lang="en-US" sz="1600" dirty="0" smtClean="0">
                <a:hlinkClick r:id="rId3"/>
              </a:rPr>
              <a:t>gov.bc.ca</a:t>
            </a:r>
            <a:endParaRPr lang="en-US" sz="1600" dirty="0" smtClean="0"/>
          </a:p>
          <a:p>
            <a:endParaRPr lang="en-US" sz="1600" dirty="0"/>
          </a:p>
          <a:p>
            <a:r>
              <a:rPr lang="en-US" sz="1600" b="1" u="sng" dirty="0" smtClean="0"/>
              <a:t>Marine Planning Partnership – Sub-Regional Planners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 smtClean="0"/>
              <a:t>Haida</a:t>
            </a:r>
            <a:r>
              <a:rPr lang="en-US" sz="1600" dirty="0" smtClean="0"/>
              <a:t> </a:t>
            </a:r>
            <a:r>
              <a:rPr lang="en-US" sz="1600" dirty="0" err="1" smtClean="0"/>
              <a:t>Gwaii</a:t>
            </a:r>
            <a:r>
              <a:rPr lang="en-US" sz="1600" dirty="0" smtClean="0"/>
              <a:t> – Berry Wijdeven – </a:t>
            </a:r>
            <a:r>
              <a:rPr lang="en-US" sz="1600" dirty="0" smtClean="0">
                <a:hlinkClick r:id="rId4"/>
              </a:rPr>
              <a:t>berry.wijdeven@gov.bc.ca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North Coast – Steve Kachanoski – </a:t>
            </a:r>
            <a:r>
              <a:rPr lang="en-US" sz="1600" dirty="0" smtClean="0">
                <a:hlinkClick r:id="rId5"/>
              </a:rPr>
              <a:t>steve.kachanoski@gov.bc.ca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Central Coast – Sally Cargill – </a:t>
            </a:r>
            <a:r>
              <a:rPr lang="en-US" sz="1600" dirty="0" smtClean="0">
                <a:hlinkClick r:id="rId6"/>
              </a:rPr>
              <a:t>sally.cargill@gov.bc.ca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North Vancouver Island – Keeva Kehler – </a:t>
            </a:r>
            <a:r>
              <a:rPr lang="en-US" sz="1600" dirty="0" smtClean="0">
                <a:hlinkClick r:id="rId7"/>
              </a:rPr>
              <a:t>keeva.kehler@gov.bc.ca</a:t>
            </a:r>
            <a:endParaRPr lang="en-US" sz="1600" dirty="0" smtClean="0"/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Administrative Support / Research – Marjan Etemadi – </a:t>
            </a:r>
            <a:r>
              <a:rPr lang="en-US" sz="1600" dirty="0" smtClean="0">
                <a:hlinkClick r:id="rId8"/>
              </a:rPr>
              <a:t>marjan.etemadi@gov.bc.ca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b="1" u="sng" dirty="0" smtClean="0"/>
              <a:t>West Coast Aquatic - Marine Planner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 smtClean="0"/>
              <a:t>West Coast Vancouver Island – Bill Zinovich – </a:t>
            </a:r>
            <a:r>
              <a:rPr lang="en-US" sz="1600" dirty="0" smtClean="0">
                <a:hlinkClick r:id="rId9"/>
              </a:rPr>
              <a:t>bill.zinovich@gov.bc.ca</a:t>
            </a:r>
            <a:endParaRPr lang="en-US" sz="1600" dirty="0"/>
          </a:p>
          <a:p>
            <a:pPr marL="342900" indent="-342900">
              <a:buFont typeface="+mj-lt"/>
              <a:buAutoNum type="arabicPeriod"/>
            </a:pPr>
            <a:endParaRPr lang="en-US" sz="1600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0803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1916832"/>
            <a:ext cx="67687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CA" sz="4400" b="1" dirty="0" smtClean="0"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Thank You!</a:t>
            </a:r>
          </a:p>
          <a:p>
            <a:pPr lvl="0" algn="ctr"/>
            <a:endParaRPr lang="en-CA" sz="4400" b="1" dirty="0"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algn="ctr"/>
            <a:endParaRPr lang="en-CA" sz="4400" b="1" dirty="0" smtClean="0"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algn="ctr"/>
            <a:r>
              <a:rPr lang="en-CA" sz="4400" b="1" dirty="0" smtClean="0">
                <a:solidFill>
                  <a:srgbClr val="0F6FC6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Questions</a:t>
            </a:r>
            <a:endParaRPr lang="en-CA" sz="3600" dirty="0">
              <a:solidFill>
                <a:srgbClr val="0F6FC6">
                  <a:lumMod val="60000"/>
                  <a:lumOff val="4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77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1471</TotalTime>
  <Words>964</Words>
  <Application>Microsoft Office PowerPoint</Application>
  <PresentationFormat>On-screen Show (4:3)</PresentationFormat>
  <Paragraphs>154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Marine Planning in British Columbia Charlie Short – Manager, Marine Initiatives  Ministry of Forests, Lands and Natural Resource Operations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Marine Planning Partnership</dc:title>
  <dc:creator>smcargil</dc:creator>
  <cp:lastModifiedBy>cshort</cp:lastModifiedBy>
  <cp:revision>91</cp:revision>
  <dcterms:created xsi:type="dcterms:W3CDTF">2012-03-23T22:00:44Z</dcterms:created>
  <dcterms:modified xsi:type="dcterms:W3CDTF">2012-04-24T04:34:20Z</dcterms:modified>
</cp:coreProperties>
</file>